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017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990243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Análisis del Mercado de Videojuegos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554498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mercado de los videojuegos está en constante evolución, impulsado por nuevas tecnologías y preferencias de los jugadores. Este análisis se centra en las tendencias actuales del mercado, el comportamiento del </a:t>
            </a:r>
            <a:r>
              <a:rPr lang="en-US" sz="1944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consumidor</a:t>
            </a: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para </a:t>
            </a:r>
            <a:r>
              <a:rPr lang="en-US" sz="1944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enfocar</a:t>
            </a: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la </a:t>
            </a:r>
            <a:r>
              <a:rPr lang="en-US" sz="1944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inversión</a:t>
            </a: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82585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57" y="6833473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6807398"/>
            <a:ext cx="314396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Aliskair Rodríguez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Ventas de Videojuegos por Zona Geográfica y Género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7987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Norteamérica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 juegos de acción y disparos son los más vendidos en Norteamérica, seguidos por los </a:t>
            </a:r>
            <a:r>
              <a:rPr lang="en-US" sz="1944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juegos</a:t>
            </a: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944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deportivos</a:t>
            </a: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 de </a:t>
            </a:r>
            <a:r>
              <a:rPr lang="en-US" sz="1944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rol</a:t>
            </a: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7987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Europa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41245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Europa muestra un panorama similar a Norteamérica, con juegos de acción, rol y deportes dominando las ventas.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7987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Asia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Asia presenta un mercado único, </a:t>
            </a:r>
            <a:r>
              <a:rPr lang="en-US" sz="1944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donde</a:t>
            </a: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los juegos de </a:t>
            </a:r>
            <a:r>
              <a:rPr lang="en-US" sz="1944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rol</a:t>
            </a: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playing  tienen un gran éxito.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582" y="667583"/>
            <a:ext cx="7828836" cy="1174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24"/>
              </a:lnSpc>
              <a:buNone/>
            </a:pPr>
            <a:r>
              <a:rPr lang="en-US" sz="3699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Datos de Interés de las Zonas Geográficas</a:t>
            </a:r>
            <a:endParaRPr lang="en-US" sz="3699" dirty="0"/>
          </a:p>
        </p:txBody>
      </p:sp>
      <p:sp>
        <p:nvSpPr>
          <p:cNvPr id="6" name="Shape 2"/>
          <p:cNvSpPr/>
          <p:nvPr/>
        </p:nvSpPr>
        <p:spPr>
          <a:xfrm>
            <a:off x="657582" y="2335173"/>
            <a:ext cx="422672" cy="422672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13911" y="2405539"/>
            <a:ext cx="109895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219" dirty="0"/>
          </a:p>
        </p:txBody>
      </p:sp>
      <p:sp>
        <p:nvSpPr>
          <p:cNvPr id="8" name="Text 4"/>
          <p:cNvSpPr/>
          <p:nvPr/>
        </p:nvSpPr>
        <p:spPr>
          <a:xfrm>
            <a:off x="1268135" y="2335173"/>
            <a:ext cx="2348746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8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Norteamérica</a:t>
            </a:r>
            <a:endParaRPr lang="en-US" sz="1849" dirty="0"/>
          </a:p>
        </p:txBody>
      </p:sp>
      <p:sp>
        <p:nvSpPr>
          <p:cNvPr id="9" name="Text 5"/>
          <p:cNvSpPr/>
          <p:nvPr/>
        </p:nvSpPr>
        <p:spPr>
          <a:xfrm>
            <a:off x="1268135" y="2741414"/>
            <a:ext cx="7218283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región con mayor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poder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adquisitivo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seguida de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Japón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 Tambien es la Zona con Mayor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Presencia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Inversión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Extranjera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 </a:t>
            </a:r>
            <a:endParaRPr lang="en-US" sz="1480" dirty="0"/>
          </a:p>
        </p:txBody>
      </p:sp>
      <p:sp>
        <p:nvSpPr>
          <p:cNvPr id="10" name="Shape 6"/>
          <p:cNvSpPr/>
          <p:nvPr/>
        </p:nvSpPr>
        <p:spPr>
          <a:xfrm>
            <a:off x="657582" y="3741658"/>
            <a:ext cx="422672" cy="422672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87718" y="3812024"/>
            <a:ext cx="162282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219" dirty="0"/>
          </a:p>
        </p:txBody>
      </p:sp>
      <p:sp>
        <p:nvSpPr>
          <p:cNvPr id="12" name="Text 8"/>
          <p:cNvSpPr/>
          <p:nvPr/>
        </p:nvSpPr>
        <p:spPr>
          <a:xfrm>
            <a:off x="1268135" y="3741658"/>
            <a:ext cx="2348746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8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Europa</a:t>
            </a:r>
            <a:endParaRPr lang="en-US" sz="1849" dirty="0"/>
          </a:p>
        </p:txBody>
      </p:sp>
      <p:sp>
        <p:nvSpPr>
          <p:cNvPr id="13" name="Text 9"/>
          <p:cNvSpPr/>
          <p:nvPr/>
        </p:nvSpPr>
        <p:spPr>
          <a:xfrm>
            <a:off x="1268135" y="4147899"/>
            <a:ext cx="7218283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Estudiar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la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segmentacion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entre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distintos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paises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 la Union.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Poder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adquisitivo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(PROMEDIO) inferior a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Norteamerica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pero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mercado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parecido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cuanto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Gustos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480" dirty="0"/>
          </a:p>
        </p:txBody>
      </p:sp>
      <p:sp>
        <p:nvSpPr>
          <p:cNvPr id="14" name="Shape 10"/>
          <p:cNvSpPr/>
          <p:nvPr/>
        </p:nvSpPr>
        <p:spPr>
          <a:xfrm>
            <a:off x="657582" y="5148143"/>
            <a:ext cx="422672" cy="422672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88670" y="5218509"/>
            <a:ext cx="160377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219" dirty="0"/>
          </a:p>
        </p:txBody>
      </p:sp>
      <p:sp>
        <p:nvSpPr>
          <p:cNvPr id="16" name="Text 12"/>
          <p:cNvSpPr/>
          <p:nvPr/>
        </p:nvSpPr>
        <p:spPr>
          <a:xfrm>
            <a:off x="1268135" y="5148143"/>
            <a:ext cx="2348746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849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Japon</a:t>
            </a:r>
            <a:endParaRPr lang="en-US" sz="1849" dirty="0"/>
          </a:p>
        </p:txBody>
      </p:sp>
      <p:sp>
        <p:nvSpPr>
          <p:cNvPr id="17" name="Text 13"/>
          <p:cNvSpPr/>
          <p:nvPr/>
        </p:nvSpPr>
        <p:spPr>
          <a:xfrm>
            <a:off x="1268135" y="5554385"/>
            <a:ext cx="7218283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Aunque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es la 2da Mayor zona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en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poder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adquisitivo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,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tomar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en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cuenta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que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tiene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el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Mayor % de Personas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Mayores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y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el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%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Porcentaje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 de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Niños</a:t>
            </a:r>
            <a:endParaRPr lang="en-US" sz="1480" dirty="0"/>
          </a:p>
        </p:txBody>
      </p:sp>
      <p:sp>
        <p:nvSpPr>
          <p:cNvPr id="18" name="Shape 14"/>
          <p:cNvSpPr/>
          <p:nvPr/>
        </p:nvSpPr>
        <p:spPr>
          <a:xfrm>
            <a:off x="657582" y="6554629"/>
            <a:ext cx="422672" cy="422672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82479" y="6624995"/>
            <a:ext cx="172760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219" dirty="0"/>
          </a:p>
        </p:txBody>
      </p:sp>
      <p:sp>
        <p:nvSpPr>
          <p:cNvPr id="20" name="Text 16"/>
          <p:cNvSpPr/>
          <p:nvPr/>
        </p:nvSpPr>
        <p:spPr>
          <a:xfrm>
            <a:off x="1268135" y="6554629"/>
            <a:ext cx="2348746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en-US" sz="18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Mundo</a:t>
            </a:r>
            <a:endParaRPr lang="en-US" sz="1849" dirty="0"/>
          </a:p>
        </p:txBody>
      </p:sp>
      <p:sp>
        <p:nvSpPr>
          <p:cNvPr id="21" name="Text 17"/>
          <p:cNvSpPr/>
          <p:nvPr/>
        </p:nvSpPr>
        <p:spPr>
          <a:xfrm>
            <a:off x="1268135" y="6960870"/>
            <a:ext cx="7218283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7"/>
              </a:lnSpc>
              <a:buNone/>
            </a:pP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Aunque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Promedio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es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muy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bajo Tomar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cuenta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Volumen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Poblacion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El Tipo de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Producto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tiene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muy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bajo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costo</a:t>
            </a:r>
            <a:r>
              <a:rPr lang="en-US" sz="148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 </a:t>
            </a:r>
            <a:r>
              <a:rPr lang="en-US" sz="148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escalabilidad</a:t>
            </a:r>
            <a:endParaRPr lang="en-US" sz="14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023342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Ranking de Géneros y Plataformas en Steam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936677"/>
            <a:ext cx="7415927" cy="4269581"/>
          </a:xfrm>
          <a:prstGeom prst="roundRect">
            <a:avLst>
              <a:gd name="adj" fmla="val 2429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79277" y="2951917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26927" y="3107650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Género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3591997" y="3107650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Plataforma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6053257" y="3107650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Ranking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79277" y="3658433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126927" y="3814167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Acción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3591997" y="3814167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PC - Windows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6053257" y="3814167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79277" y="4364950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126927" y="4520684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Aventura</a:t>
            </a:r>
            <a:endParaRPr lang="en-US" sz="1944" dirty="0"/>
          </a:p>
        </p:txBody>
      </p:sp>
      <p:sp>
        <p:nvSpPr>
          <p:cNvPr id="17" name="Text 13"/>
          <p:cNvSpPr/>
          <p:nvPr/>
        </p:nvSpPr>
        <p:spPr>
          <a:xfrm>
            <a:off x="3591997" y="4520684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PC - Windows</a:t>
            </a:r>
            <a:endParaRPr lang="en-US" sz="1944" dirty="0"/>
          </a:p>
        </p:txBody>
      </p:sp>
      <p:sp>
        <p:nvSpPr>
          <p:cNvPr id="18" name="Text 14"/>
          <p:cNvSpPr/>
          <p:nvPr/>
        </p:nvSpPr>
        <p:spPr>
          <a:xfrm>
            <a:off x="6053257" y="4520684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</a:t>
            </a:r>
            <a:endParaRPr lang="en-US" sz="1944" dirty="0"/>
          </a:p>
        </p:txBody>
      </p:sp>
      <p:sp>
        <p:nvSpPr>
          <p:cNvPr id="19" name="Shape 15"/>
          <p:cNvSpPr/>
          <p:nvPr/>
        </p:nvSpPr>
        <p:spPr>
          <a:xfrm>
            <a:off x="879277" y="5071467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VE" dirty="0"/>
          </a:p>
        </p:txBody>
      </p:sp>
      <p:sp>
        <p:nvSpPr>
          <p:cNvPr id="20" name="Text 16"/>
          <p:cNvSpPr/>
          <p:nvPr/>
        </p:nvSpPr>
        <p:spPr>
          <a:xfrm>
            <a:off x="1126927" y="5227201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Simulación</a:t>
            </a:r>
            <a:endParaRPr lang="en-US" sz="1944" dirty="0"/>
          </a:p>
        </p:txBody>
      </p:sp>
      <p:sp>
        <p:nvSpPr>
          <p:cNvPr id="21" name="Text 17"/>
          <p:cNvSpPr/>
          <p:nvPr/>
        </p:nvSpPr>
        <p:spPr>
          <a:xfrm>
            <a:off x="3591997" y="5227201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PC - Windows</a:t>
            </a:r>
            <a:endParaRPr lang="en-US" sz="1944" dirty="0"/>
          </a:p>
        </p:txBody>
      </p:sp>
      <p:sp>
        <p:nvSpPr>
          <p:cNvPr id="22" name="Text 18"/>
          <p:cNvSpPr/>
          <p:nvPr/>
        </p:nvSpPr>
        <p:spPr>
          <a:xfrm>
            <a:off x="6053257" y="5227201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</a:t>
            </a:r>
            <a:endParaRPr lang="en-US" sz="1944" dirty="0"/>
          </a:p>
        </p:txBody>
      </p:sp>
      <p:sp>
        <p:nvSpPr>
          <p:cNvPr id="23" name="Shape 19"/>
          <p:cNvSpPr/>
          <p:nvPr/>
        </p:nvSpPr>
        <p:spPr>
          <a:xfrm>
            <a:off x="879277" y="5777984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1126927" y="593371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Estrategia</a:t>
            </a:r>
            <a:endParaRPr lang="en-US" sz="1944" dirty="0"/>
          </a:p>
        </p:txBody>
      </p:sp>
      <p:sp>
        <p:nvSpPr>
          <p:cNvPr id="25" name="Text 21"/>
          <p:cNvSpPr/>
          <p:nvPr/>
        </p:nvSpPr>
        <p:spPr>
          <a:xfrm>
            <a:off x="3591997" y="5933718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PC - Windows</a:t>
            </a:r>
            <a:endParaRPr lang="en-US" sz="1944" dirty="0"/>
          </a:p>
        </p:txBody>
      </p:sp>
      <p:sp>
        <p:nvSpPr>
          <p:cNvPr id="26" name="Text 22"/>
          <p:cNvSpPr/>
          <p:nvPr/>
        </p:nvSpPr>
        <p:spPr>
          <a:xfrm>
            <a:off x="6053257" y="593371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</a:t>
            </a:r>
            <a:endParaRPr lang="en-US" sz="1944" dirty="0"/>
          </a:p>
        </p:txBody>
      </p:sp>
      <p:sp>
        <p:nvSpPr>
          <p:cNvPr id="27" name="Shape 23"/>
          <p:cNvSpPr/>
          <p:nvPr/>
        </p:nvSpPr>
        <p:spPr>
          <a:xfrm>
            <a:off x="879277" y="6484501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VE" dirty="0"/>
          </a:p>
        </p:txBody>
      </p:sp>
      <p:sp>
        <p:nvSpPr>
          <p:cNvPr id="28" name="Text 24"/>
          <p:cNvSpPr/>
          <p:nvPr/>
        </p:nvSpPr>
        <p:spPr>
          <a:xfrm>
            <a:off x="1126927" y="664023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</a:rPr>
              <a:t>Rol</a:t>
            </a:r>
            <a:endParaRPr lang="en-US" sz="1944" dirty="0"/>
          </a:p>
        </p:txBody>
      </p:sp>
      <p:sp>
        <p:nvSpPr>
          <p:cNvPr id="29" name="Text 25"/>
          <p:cNvSpPr/>
          <p:nvPr/>
        </p:nvSpPr>
        <p:spPr>
          <a:xfrm>
            <a:off x="3591997" y="6640235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PC - Windows</a:t>
            </a:r>
            <a:endParaRPr lang="en-US" sz="1944" dirty="0"/>
          </a:p>
        </p:txBody>
      </p:sp>
      <p:sp>
        <p:nvSpPr>
          <p:cNvPr id="30" name="Text 26"/>
          <p:cNvSpPr/>
          <p:nvPr/>
        </p:nvSpPr>
        <p:spPr>
          <a:xfrm>
            <a:off x="6053257" y="664023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1334691"/>
            <a:ext cx="6683335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Conclusiones y Recomendaciones</a:t>
            </a:r>
            <a:endParaRPr lang="en-US" sz="3402" dirty="0"/>
          </a:p>
        </p:txBody>
      </p:sp>
      <p:sp>
        <p:nvSpPr>
          <p:cNvPr id="6" name="Shape 2"/>
          <p:cNvSpPr/>
          <p:nvPr/>
        </p:nvSpPr>
        <p:spPr>
          <a:xfrm>
            <a:off x="604837" y="2133957"/>
            <a:ext cx="7934325" cy="1287423"/>
          </a:xfrm>
          <a:prstGeom prst="roundRect">
            <a:avLst>
              <a:gd name="adj" fmla="val 563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85217" y="2314337"/>
            <a:ext cx="24492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Mercado en Crecimiento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785217" y="2687836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 mercado global de videojuegos continúa creciendo a un ritmo acelerado, impulsado por la expansión de las plataformas digitales y la creciente popularidad de los deportes electrónicos.</a:t>
            </a:r>
            <a:endParaRPr lang="en-US" sz="1361" dirty="0"/>
          </a:p>
        </p:txBody>
      </p:sp>
      <p:sp>
        <p:nvSpPr>
          <p:cNvPr id="9" name="Shape 5"/>
          <p:cNvSpPr/>
          <p:nvPr/>
        </p:nvSpPr>
        <p:spPr>
          <a:xfrm>
            <a:off x="604837" y="3594140"/>
            <a:ext cx="7934325" cy="1564005"/>
          </a:xfrm>
          <a:prstGeom prst="roundRect">
            <a:avLst>
              <a:gd name="adj" fmla="val 4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85217" y="377451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Tendencias Clave</a:t>
            </a:r>
            <a:endParaRPr lang="en-US" sz="1701" dirty="0"/>
          </a:p>
        </p:txBody>
      </p:sp>
      <p:sp>
        <p:nvSpPr>
          <p:cNvPr id="11" name="Text 7"/>
          <p:cNvSpPr/>
          <p:nvPr/>
        </p:nvSpPr>
        <p:spPr>
          <a:xfrm>
            <a:off x="785217" y="4148018"/>
            <a:ext cx="757356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Las tendencias principales incluyen la creciente popularidad de los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juegos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móviles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Considerar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la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posibilidad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Globalizar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producto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361" dirty="0"/>
          </a:p>
        </p:txBody>
      </p:sp>
      <p:sp>
        <p:nvSpPr>
          <p:cNvPr id="12" name="Shape 8"/>
          <p:cNvSpPr/>
          <p:nvPr/>
        </p:nvSpPr>
        <p:spPr>
          <a:xfrm>
            <a:off x="604837" y="5330904"/>
            <a:ext cx="7934325" cy="1564005"/>
          </a:xfrm>
          <a:prstGeom prst="roundRect">
            <a:avLst>
              <a:gd name="adj" fmla="val 464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85217" y="551128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Recomendaciones</a:t>
            </a:r>
            <a:endParaRPr lang="en-US" sz="1701" dirty="0"/>
          </a:p>
        </p:txBody>
      </p:sp>
      <p:sp>
        <p:nvSpPr>
          <p:cNvPr id="14" name="Text 10"/>
          <p:cNvSpPr/>
          <p:nvPr/>
        </p:nvSpPr>
        <p:spPr>
          <a:xfrm>
            <a:off x="785217" y="5884783"/>
            <a:ext cx="7573566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Las empresas del sector deberían enfocarse en ofrecer experiencias de alta calidad, adaptar sus juegos a las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diferentes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plataformas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(con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predominio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Windows) y regiones, y aprovechar las oportunidades de crecimiento que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presenta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361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</a:t>
            </a:r>
            <a:r>
              <a:rPr lang="en-US" sz="136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mercado.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371</Words>
  <Application>Microsoft Office PowerPoint</Application>
  <PresentationFormat>Personalizado</PresentationFormat>
  <Paragraphs>54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Arimo</vt:lpstr>
      <vt:lpstr>Outfit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Aliskair Rodriguez</cp:lastModifiedBy>
  <cp:revision>2</cp:revision>
  <dcterms:created xsi:type="dcterms:W3CDTF">2024-08-03T11:43:09Z</dcterms:created>
  <dcterms:modified xsi:type="dcterms:W3CDTF">2024-08-03T12:15:53Z</dcterms:modified>
</cp:coreProperties>
</file>